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nel" initials="N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0" autoAdjust="0"/>
    <p:restoredTop sz="94660"/>
  </p:normalViewPr>
  <p:slideViewPr>
    <p:cSldViewPr>
      <p:cViewPr varScale="1">
        <p:scale>
          <a:sx n="98" d="100"/>
          <a:sy n="98" d="100"/>
        </p:scale>
        <p:origin x="-69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A4A5B-2690-40F4-A3FE-4CB056A12BE7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258D5-FF5A-4D29-83AB-5BC4C9E371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A4A5B-2690-40F4-A3FE-4CB056A12BE7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258D5-FF5A-4D29-83AB-5BC4C9E371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A4A5B-2690-40F4-A3FE-4CB056A12BE7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258D5-FF5A-4D29-83AB-5BC4C9E371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A4A5B-2690-40F4-A3FE-4CB056A12BE7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258D5-FF5A-4D29-83AB-5BC4C9E371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A4A5B-2690-40F4-A3FE-4CB056A12BE7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258D5-FF5A-4D29-83AB-5BC4C9E371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A4A5B-2690-40F4-A3FE-4CB056A12BE7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258D5-FF5A-4D29-83AB-5BC4C9E371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A4A5B-2690-40F4-A3FE-4CB056A12BE7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258D5-FF5A-4D29-83AB-5BC4C9E371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A4A5B-2690-40F4-A3FE-4CB056A12BE7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258D5-FF5A-4D29-83AB-5BC4C9E371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A4A5B-2690-40F4-A3FE-4CB056A12BE7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258D5-FF5A-4D29-83AB-5BC4C9E371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A4A5B-2690-40F4-A3FE-4CB056A12BE7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258D5-FF5A-4D29-83AB-5BC4C9E371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A4A5B-2690-40F4-A3FE-4CB056A12BE7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258D5-FF5A-4D29-83AB-5BC4C9E371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A4A5B-2690-40F4-A3FE-4CB056A12BE7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258D5-FF5A-4D29-83AB-5BC4C9E371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jpe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plashED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428604"/>
            <a:ext cx="8858312" cy="41053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2844" y="3571876"/>
            <a:ext cx="8858312" cy="314324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x-none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14282" y="3571876"/>
            <a:ext cx="8786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 b="1" dirty="0">
                <a:solidFill>
                  <a:schemeClr val="bg1"/>
                </a:solidFill>
              </a:rPr>
              <a:t>RAZVOJ NOVE INTEGRISANE VERZIJE SCADA/EMS/DMS </a:t>
            </a:r>
            <a:r>
              <a:rPr lang="x-none" sz="3600" b="1" dirty="0" smtClean="0">
                <a:solidFill>
                  <a:schemeClr val="bg1"/>
                </a:solidFill>
              </a:rPr>
              <a:t>PROGRAMSKIH </a:t>
            </a:r>
            <a:r>
              <a:rPr lang="x-none" sz="3600" b="1" dirty="0">
                <a:solidFill>
                  <a:schemeClr val="bg1"/>
                </a:solidFill>
              </a:rPr>
              <a:t>PAKETA</a:t>
            </a:r>
          </a:p>
        </p:txBody>
      </p:sp>
      <p:grpSp>
        <p:nvGrpSpPr>
          <p:cNvPr id="2" name="Group 30"/>
          <p:cNvGrpSpPr/>
          <p:nvPr/>
        </p:nvGrpSpPr>
        <p:grpSpPr>
          <a:xfrm>
            <a:off x="142844" y="2786058"/>
            <a:ext cx="9001156" cy="714380"/>
            <a:chOff x="142844" y="2571744"/>
            <a:chExt cx="8858312" cy="714380"/>
          </a:xfrm>
          <a:gradFill flip="none" rotWithShape="1">
            <a:gsLst>
              <a:gs pos="0">
                <a:schemeClr val="bg1">
                  <a:alpha val="36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effectLst>
            <a:reflection blurRad="6350" stA="50000" endA="300" endPos="38500" dist="50800" dir="5400000" sy="-100000" algn="bl" rotWithShape="0"/>
          </a:effectLst>
        </p:grpSpPr>
        <p:sp>
          <p:nvSpPr>
            <p:cNvPr id="29" name="Freeform 28"/>
            <p:cNvSpPr/>
            <p:nvPr/>
          </p:nvSpPr>
          <p:spPr>
            <a:xfrm flipH="1">
              <a:off x="7500958" y="2571744"/>
              <a:ext cx="1500198" cy="714380"/>
            </a:xfrm>
            <a:custGeom>
              <a:avLst/>
              <a:gdLst>
                <a:gd name="connsiteX0" fmla="*/ 0 w 1500198"/>
                <a:gd name="connsiteY0" fmla="*/ 0 h 714380"/>
                <a:gd name="connsiteX1" fmla="*/ 1143008 w 1500198"/>
                <a:gd name="connsiteY1" fmla="*/ 0 h 714380"/>
                <a:gd name="connsiteX2" fmla="*/ 1500198 w 1500198"/>
                <a:gd name="connsiteY2" fmla="*/ 357190 h 714380"/>
                <a:gd name="connsiteX3" fmla="*/ 1500198 w 1500198"/>
                <a:gd name="connsiteY3" fmla="*/ 714380 h 714380"/>
                <a:gd name="connsiteX4" fmla="*/ 0 w 1500198"/>
                <a:gd name="connsiteY4" fmla="*/ 714380 h 714380"/>
                <a:gd name="connsiteX5" fmla="*/ 0 w 1500198"/>
                <a:gd name="connsiteY5" fmla="*/ 0 h 714380"/>
                <a:gd name="connsiteX6" fmla="*/ 0 w 1500198"/>
                <a:gd name="connsiteY6" fmla="*/ 0 h 714380"/>
                <a:gd name="connsiteX7" fmla="*/ 0 w 1500198"/>
                <a:gd name="connsiteY7" fmla="*/ 0 h 71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00198" h="714380">
                  <a:moveTo>
                    <a:pt x="0" y="0"/>
                  </a:moveTo>
                  <a:lnTo>
                    <a:pt x="1143008" y="0"/>
                  </a:lnTo>
                  <a:lnTo>
                    <a:pt x="1500198" y="357190"/>
                  </a:lnTo>
                  <a:lnTo>
                    <a:pt x="1500198" y="714380"/>
                  </a:lnTo>
                  <a:lnTo>
                    <a:pt x="0" y="71438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42844" y="2928934"/>
              <a:ext cx="7358114" cy="3571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31"/>
          <p:cNvGrpSpPr/>
          <p:nvPr/>
        </p:nvGrpSpPr>
        <p:grpSpPr>
          <a:xfrm rot="10800000">
            <a:off x="142844" y="142851"/>
            <a:ext cx="8858312" cy="642943"/>
            <a:chOff x="142844" y="2571744"/>
            <a:chExt cx="8858312" cy="714380"/>
          </a:xfrm>
          <a:gradFill flip="none" rotWithShape="1">
            <a:gsLst>
              <a:gs pos="0">
                <a:schemeClr val="bg1">
                  <a:alpha val="60000"/>
                </a:schemeClr>
              </a:gs>
              <a:gs pos="100000">
                <a:schemeClr val="bg1"/>
              </a:gs>
            </a:gsLst>
            <a:lin ang="5400000" scaled="0"/>
            <a:tileRect/>
          </a:gradFill>
          <a:effectLst/>
        </p:grpSpPr>
        <p:sp>
          <p:nvSpPr>
            <p:cNvPr id="33" name="Freeform 32"/>
            <p:cNvSpPr/>
            <p:nvPr/>
          </p:nvSpPr>
          <p:spPr>
            <a:xfrm flipH="1">
              <a:off x="7072330" y="2571744"/>
              <a:ext cx="1928826" cy="714380"/>
            </a:xfrm>
            <a:custGeom>
              <a:avLst/>
              <a:gdLst>
                <a:gd name="connsiteX0" fmla="*/ 0 w 1500198"/>
                <a:gd name="connsiteY0" fmla="*/ 0 h 714380"/>
                <a:gd name="connsiteX1" fmla="*/ 1143008 w 1500198"/>
                <a:gd name="connsiteY1" fmla="*/ 0 h 714380"/>
                <a:gd name="connsiteX2" fmla="*/ 1500198 w 1500198"/>
                <a:gd name="connsiteY2" fmla="*/ 357190 h 714380"/>
                <a:gd name="connsiteX3" fmla="*/ 1500198 w 1500198"/>
                <a:gd name="connsiteY3" fmla="*/ 714380 h 714380"/>
                <a:gd name="connsiteX4" fmla="*/ 0 w 1500198"/>
                <a:gd name="connsiteY4" fmla="*/ 714380 h 714380"/>
                <a:gd name="connsiteX5" fmla="*/ 0 w 1500198"/>
                <a:gd name="connsiteY5" fmla="*/ 0 h 714380"/>
                <a:gd name="connsiteX6" fmla="*/ 0 w 1500198"/>
                <a:gd name="connsiteY6" fmla="*/ 0 h 714380"/>
                <a:gd name="connsiteX7" fmla="*/ 0 w 1500198"/>
                <a:gd name="connsiteY7" fmla="*/ 0 h 71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00198" h="714380">
                  <a:moveTo>
                    <a:pt x="0" y="0"/>
                  </a:moveTo>
                  <a:lnTo>
                    <a:pt x="1143008" y="0"/>
                  </a:lnTo>
                  <a:lnTo>
                    <a:pt x="1500198" y="357190"/>
                  </a:lnTo>
                  <a:lnTo>
                    <a:pt x="1500198" y="714380"/>
                  </a:lnTo>
                  <a:lnTo>
                    <a:pt x="0" y="71438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42844" y="2928934"/>
              <a:ext cx="6929486" cy="3571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7" descr="E:\katarina\___LOGO - preduzeca\logo IM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543" y="135537"/>
            <a:ext cx="1407293" cy="571504"/>
          </a:xfrm>
          <a:prstGeom prst="rect">
            <a:avLst/>
          </a:prstGeom>
          <a:noFill/>
        </p:spPr>
      </p:pic>
      <p:pic>
        <p:nvPicPr>
          <p:cNvPr id="1026" name="Picture 2" descr="D:\WORK\___LOGO - preduzeca\iso E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2928934"/>
            <a:ext cx="1214446" cy="616293"/>
          </a:xfrm>
          <a:prstGeom prst="rect">
            <a:avLst/>
          </a:prstGeom>
          <a:noFill/>
        </p:spPr>
      </p:pic>
      <p:pic>
        <p:nvPicPr>
          <p:cNvPr id="17" name="Picture 16" descr="view.png"/>
          <p:cNvPicPr>
            <a:picLocks noChangeAspect="1"/>
          </p:cNvPicPr>
          <p:nvPr/>
        </p:nvPicPr>
        <p:blipFill>
          <a:blip r:embed="rId5" cstate="print"/>
          <a:srcRect b="33331"/>
          <a:stretch>
            <a:fillRect/>
          </a:stretch>
        </p:blipFill>
        <p:spPr>
          <a:xfrm>
            <a:off x="214282" y="2928934"/>
            <a:ext cx="1316845" cy="571504"/>
          </a:xfrm>
          <a:prstGeom prst="rect">
            <a:avLst/>
          </a:prstGeom>
        </p:spPr>
      </p:pic>
      <p:pic>
        <p:nvPicPr>
          <p:cNvPr id="4" name="Picture 2" descr="logo CG KO CIGR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5873257"/>
            <a:ext cx="1275914" cy="808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746" y="4820334"/>
            <a:ext cx="8821409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G.</a:t>
            </a:r>
            <a:r>
              <a:rPr lang="x-none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Jakupovi</a:t>
            </a:r>
            <a:r>
              <a:rPr lang="x-none" b="1" dirty="0" smtClean="0">
                <a:solidFill>
                  <a:schemeClr val="bg1"/>
                </a:solidFill>
              </a:rPr>
              <a:t>ć, T. Stojanović, M. Stojić, T.  Vračarić, A. Mihajlov, </a:t>
            </a:r>
          </a:p>
          <a:p>
            <a:pPr algn="ctr">
              <a:spcAft>
                <a:spcPts val="600"/>
              </a:spcAft>
            </a:pPr>
            <a:r>
              <a:rPr lang="x-none" b="1" dirty="0" smtClean="0">
                <a:solidFill>
                  <a:schemeClr val="bg1"/>
                </a:solidFill>
              </a:rPr>
              <a:t>N. Čukalevski, N. Radnović</a:t>
            </a:r>
          </a:p>
          <a:p>
            <a:pPr algn="ctr"/>
            <a:r>
              <a:rPr lang="x-none" b="1" i="1" dirty="0" smtClean="0">
                <a:solidFill>
                  <a:schemeClr val="bg1"/>
                </a:solidFill>
              </a:rPr>
              <a:t>Institut Mihajlo Pupin, Beograd, Srbija</a:t>
            </a:r>
            <a:endParaRPr lang="x-none" b="1" i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82013" y="5954420"/>
            <a:ext cx="6894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b="1" dirty="0">
                <a:solidFill>
                  <a:schemeClr val="accent3"/>
                </a:solidFill>
              </a:rPr>
              <a:t>III SAVJETOVANJE CG KO CIGRE</a:t>
            </a:r>
            <a:br>
              <a:rPr lang="x-none" b="1" dirty="0">
                <a:solidFill>
                  <a:schemeClr val="accent3"/>
                </a:solidFill>
              </a:rPr>
            </a:br>
            <a:r>
              <a:rPr lang="x-none" b="1" dirty="0">
                <a:solidFill>
                  <a:schemeClr val="accent3"/>
                </a:solidFill>
              </a:rPr>
              <a:t>Hotel Maestral, Pržno, 13. - 16.05.2013.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C:\Documents and Settings\Katy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3296"/>
            <a:ext cx="9144000" cy="7647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7554" y="142852"/>
            <a:ext cx="5657832" cy="928670"/>
          </a:xfrm>
        </p:spPr>
        <p:txBody>
          <a:bodyPr>
            <a:normAutofit/>
          </a:bodyPr>
          <a:lstStyle/>
          <a:p>
            <a:pPr algn="r"/>
            <a:r>
              <a:rPr lang="sr-Latn-CS" sz="4000" b="1" dirty="0" smtClean="0">
                <a:latin typeface="Myriad Pro Light" pitchFamily="34" charset="0"/>
                <a:ea typeface="+mn-ea"/>
                <a:cs typeface="+mn-cs"/>
              </a:rPr>
              <a:t>BAZE PODATAKA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57298"/>
            <a:ext cx="8229600" cy="4880014"/>
          </a:xfrm>
        </p:spPr>
        <p:txBody>
          <a:bodyPr>
            <a:normAutofit/>
          </a:bodyPr>
          <a:lstStyle/>
          <a:p>
            <a:r>
              <a:rPr lang="sr-Latn-CS" sz="1800" b="1" dirty="0" smtClean="0"/>
              <a:t>SCADA BAZA</a:t>
            </a:r>
          </a:p>
          <a:p>
            <a:pPr lvl="1"/>
            <a:r>
              <a:rPr lang="sr-Latn-CS" sz="1400" dirty="0" smtClean="0"/>
              <a:t>Podaci iz procesa</a:t>
            </a:r>
          </a:p>
          <a:p>
            <a:pPr lvl="1"/>
            <a:r>
              <a:rPr lang="sr-Latn-CS" sz="1400" dirty="0" smtClean="0"/>
              <a:t>Parametri komunikacije</a:t>
            </a:r>
          </a:p>
          <a:p>
            <a:pPr lvl="1"/>
            <a:r>
              <a:rPr lang="sr-Latn-CS" sz="1400" dirty="0" smtClean="0"/>
              <a:t>SCADA topologija mreže</a:t>
            </a:r>
          </a:p>
          <a:p>
            <a:pPr lvl="1"/>
            <a:r>
              <a:rPr lang="sr-Latn-CS" sz="1400" dirty="0" smtClean="0"/>
              <a:t>Konfiguracija korisničkog podsistema</a:t>
            </a:r>
          </a:p>
          <a:p>
            <a:pPr marL="457200" lvl="1" indent="0">
              <a:buNone/>
            </a:pPr>
            <a:endParaRPr lang="sr-Latn-CS" sz="1400" dirty="0" smtClean="0"/>
          </a:p>
          <a:p>
            <a:r>
              <a:rPr lang="sr-Latn-CS" sz="1800" b="1" dirty="0" smtClean="0"/>
              <a:t>APLIKATIVNA BAZA</a:t>
            </a:r>
          </a:p>
          <a:p>
            <a:pPr lvl="1"/>
            <a:r>
              <a:rPr lang="sr-Latn-CS" sz="1400" dirty="0" smtClean="0"/>
              <a:t>Statička topologija  EES</a:t>
            </a:r>
          </a:p>
          <a:p>
            <a:pPr lvl="1"/>
            <a:r>
              <a:rPr lang="sr-Latn-CS" sz="1400" dirty="0" smtClean="0"/>
              <a:t>Parametri elemenata EES</a:t>
            </a:r>
          </a:p>
          <a:p>
            <a:pPr lvl="1"/>
            <a:r>
              <a:rPr lang="sr-Latn-CS" sz="1400" dirty="0" smtClean="0"/>
              <a:t>Parametri energetskih aplikacija</a:t>
            </a:r>
          </a:p>
          <a:p>
            <a:pPr lvl="1"/>
            <a:r>
              <a:rPr lang="sr-Latn-CS" sz="1400" dirty="0" smtClean="0"/>
              <a:t>Izveštaji i rezultati rada energetskih aplikacija</a:t>
            </a:r>
          </a:p>
          <a:p>
            <a:pPr lvl="1"/>
            <a:endParaRPr lang="sr-Latn-CS" sz="1400" dirty="0" smtClean="0"/>
          </a:p>
          <a:p>
            <a:r>
              <a:rPr lang="sr-Latn-CS" sz="1800" b="1" dirty="0" smtClean="0"/>
              <a:t>ARHIVSKE BAZE</a:t>
            </a:r>
          </a:p>
          <a:p>
            <a:pPr lvl="1"/>
            <a:r>
              <a:rPr lang="sr-Latn-CS" sz="1400" dirty="0" smtClean="0"/>
              <a:t>Istorijska baza procesnih podataka (HIS)</a:t>
            </a:r>
          </a:p>
          <a:p>
            <a:pPr lvl="1"/>
            <a:r>
              <a:rPr lang="sr-Latn-CS" sz="1400" dirty="0" smtClean="0"/>
              <a:t>Arhiva „slučajeva“ (savecase-s) EMS/DMS </a:t>
            </a:r>
          </a:p>
          <a:p>
            <a:pPr marL="457200" lvl="1" indent="0">
              <a:buNone/>
            </a:pPr>
            <a:r>
              <a:rPr lang="sr-Latn-CS" sz="1400" dirty="0"/>
              <a:t> </a:t>
            </a:r>
            <a:r>
              <a:rPr lang="sr-Latn-CS" sz="1400" dirty="0" smtClean="0"/>
              <a:t>      aplikacija</a:t>
            </a:r>
          </a:p>
          <a:p>
            <a:pPr marL="457200" lvl="1" indent="0"/>
            <a:r>
              <a:rPr lang="sr-Latn-RS" sz="1400" dirty="0" smtClean="0"/>
              <a:t>    Arhiva UCTE DEF fajlova</a:t>
            </a:r>
            <a:endParaRPr lang="sr-Latn-CS" sz="1400" dirty="0" smtClean="0"/>
          </a:p>
          <a:p>
            <a:pPr marL="457200" lvl="1" indent="0">
              <a:buNone/>
            </a:pPr>
            <a:endParaRPr lang="sr-Latn-CS" sz="1400" dirty="0" smtClean="0"/>
          </a:p>
          <a:p>
            <a:pPr marL="457200" lvl="1" indent="0">
              <a:buNone/>
            </a:pPr>
            <a:endParaRPr lang="sr-Latn-CS" sz="1400" dirty="0" smtClean="0"/>
          </a:p>
          <a:p>
            <a:pPr marL="457200" lvl="1" indent="0">
              <a:buNone/>
            </a:pPr>
            <a:endParaRPr lang="sr-Latn-CS" sz="1400" dirty="0"/>
          </a:p>
        </p:txBody>
      </p:sp>
      <p:pic>
        <p:nvPicPr>
          <p:cNvPr id="7" name="Picture 7" descr="E:\katarina\___LOGO - preduzeca\logo IM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223" y="6269146"/>
            <a:ext cx="1134630" cy="460775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0" y="1217415"/>
            <a:ext cx="8748713" cy="76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1142984"/>
            <a:ext cx="7092950" cy="71438"/>
          </a:xfrm>
          <a:prstGeom prst="rect">
            <a:avLst/>
          </a:prstGeom>
          <a:solidFill>
            <a:schemeClr val="accent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9" descr="view.png"/>
          <p:cNvPicPr>
            <a:picLocks noChangeAspect="1"/>
          </p:cNvPicPr>
          <p:nvPr/>
        </p:nvPicPr>
        <p:blipFill>
          <a:blip r:embed="rId4" cstate="print"/>
          <a:srcRect b="33331"/>
          <a:stretch>
            <a:fillRect/>
          </a:stretch>
        </p:blipFill>
        <p:spPr>
          <a:xfrm>
            <a:off x="7776355" y="6000768"/>
            <a:ext cx="1316845" cy="57150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6798" y="1233233"/>
            <a:ext cx="4522107" cy="4481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223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C:\Documents and Settings\Katy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16"/>
            <a:ext cx="9144000" cy="114298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7554" y="142852"/>
            <a:ext cx="5657832" cy="928670"/>
          </a:xfrm>
        </p:spPr>
        <p:txBody>
          <a:bodyPr>
            <a:normAutofit fontScale="90000"/>
          </a:bodyPr>
          <a:lstStyle/>
          <a:p>
            <a:pPr algn="r"/>
            <a:r>
              <a:rPr lang="sr-Latn-CS" sz="4000" b="1" dirty="0" smtClean="0">
                <a:latin typeface="Myriad Pro Light" pitchFamily="34" charset="0"/>
                <a:ea typeface="+mn-ea"/>
                <a:cs typeface="+mn-cs"/>
              </a:rPr>
              <a:t>ENERGETSKE APLIKACIJE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5729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CS" sz="1800" b="1" u="sng" dirty="0" smtClean="0"/>
              <a:t>Osnovne komponente EMS sistema</a:t>
            </a:r>
          </a:p>
          <a:p>
            <a:pPr marL="0" indent="0">
              <a:buNone/>
            </a:pPr>
            <a:endParaRPr lang="sr-Latn-CS" sz="1800" b="1" u="sng" dirty="0" smtClean="0"/>
          </a:p>
          <a:p>
            <a:r>
              <a:rPr lang="sr-Latn-CS" sz="1800" dirty="0" smtClean="0"/>
              <a:t>Sekundarna regulacija učestanosti i snage razmene (AGC/LFC) </a:t>
            </a:r>
          </a:p>
          <a:p>
            <a:r>
              <a:rPr lang="sr-Latn-CS" sz="1800" dirty="0" smtClean="0"/>
              <a:t>Sekundarni regulator SMM (SR, MN, MK) bloka</a:t>
            </a:r>
          </a:p>
          <a:p>
            <a:r>
              <a:rPr lang="sr-Latn-CS" sz="1800" dirty="0"/>
              <a:t>Procesor </a:t>
            </a:r>
            <a:r>
              <a:rPr lang="sr-Latn-CS" sz="1800" dirty="0" smtClean="0"/>
              <a:t>topologije (NT)</a:t>
            </a:r>
          </a:p>
          <a:p>
            <a:r>
              <a:rPr lang="sr-Latn-CS" sz="1800" dirty="0"/>
              <a:t>„Real-time“  </a:t>
            </a:r>
            <a:r>
              <a:rPr lang="sr-Latn-CS" sz="1800" dirty="0" smtClean="0"/>
              <a:t>estimator (SE)</a:t>
            </a:r>
          </a:p>
          <a:p>
            <a:r>
              <a:rPr lang="sr-Latn-CS" sz="1800" dirty="0" smtClean="0"/>
              <a:t>Dispečerski proračun tokova snage (DLF)</a:t>
            </a:r>
            <a:endParaRPr lang="sr-Latn-CS" sz="1800" dirty="0"/>
          </a:p>
          <a:p>
            <a:r>
              <a:rPr lang="sr-Latn-CS" sz="1800" dirty="0" smtClean="0"/>
              <a:t>Programski paket za procenu opterećenja čvorova (BLF)</a:t>
            </a:r>
          </a:p>
          <a:p>
            <a:r>
              <a:rPr lang="sr-Latn-CS" sz="1800" dirty="0" smtClean="0"/>
              <a:t>Analiza ispada (CA)</a:t>
            </a:r>
          </a:p>
          <a:p>
            <a:r>
              <a:rPr lang="sr-Latn-CS" sz="1800" dirty="0" smtClean="0"/>
              <a:t>Aplikacije za uvoz podataka iz UCTE.DEF i CIM/XML</a:t>
            </a:r>
          </a:p>
          <a:p>
            <a:r>
              <a:rPr lang="sr-Latn-CS" sz="1800" dirty="0" smtClean="0"/>
              <a:t>SCADA interfejs</a:t>
            </a:r>
          </a:p>
          <a:p>
            <a:r>
              <a:rPr lang="sr-Latn-CS" sz="1800" dirty="0" smtClean="0"/>
              <a:t>Konvertori baza</a:t>
            </a:r>
          </a:p>
          <a:p>
            <a:pPr>
              <a:buNone/>
            </a:pPr>
            <a:endParaRPr lang="sr-Latn-CS" sz="1800" dirty="0"/>
          </a:p>
          <a:p>
            <a:endParaRPr lang="sr-Latn-CS" sz="1600" b="1" dirty="0" smtClean="0"/>
          </a:p>
          <a:p>
            <a:endParaRPr lang="sr-Latn-CS" sz="1600" b="1" dirty="0" smtClean="0"/>
          </a:p>
          <a:p>
            <a:pPr marL="0" indent="0">
              <a:buNone/>
            </a:pPr>
            <a:endParaRPr lang="sr-Latn-CS" sz="1600" dirty="0"/>
          </a:p>
        </p:txBody>
      </p:sp>
      <p:pic>
        <p:nvPicPr>
          <p:cNvPr id="7" name="Picture 7" descr="E:\katarina\___LOGO - preduzeca\logo IM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223" y="6269146"/>
            <a:ext cx="1134630" cy="460775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0" y="1206782"/>
            <a:ext cx="8748713" cy="76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1142984"/>
            <a:ext cx="7092950" cy="71438"/>
          </a:xfrm>
          <a:prstGeom prst="rect">
            <a:avLst/>
          </a:prstGeom>
          <a:solidFill>
            <a:schemeClr val="accent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9" descr="view.png"/>
          <p:cNvPicPr>
            <a:picLocks noChangeAspect="1"/>
          </p:cNvPicPr>
          <p:nvPr/>
        </p:nvPicPr>
        <p:blipFill>
          <a:blip r:embed="rId4" cstate="print"/>
          <a:srcRect b="33331"/>
          <a:stretch>
            <a:fillRect/>
          </a:stretch>
        </p:blipFill>
        <p:spPr>
          <a:xfrm>
            <a:off x="7776355" y="6000768"/>
            <a:ext cx="1316845" cy="57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846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C:\Documents and Settings\Katy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16"/>
            <a:ext cx="9144000" cy="114298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7554" y="142852"/>
            <a:ext cx="5657832" cy="928670"/>
          </a:xfrm>
        </p:spPr>
        <p:txBody>
          <a:bodyPr>
            <a:normAutofit fontScale="90000"/>
          </a:bodyPr>
          <a:lstStyle/>
          <a:p>
            <a:pPr algn="r"/>
            <a:r>
              <a:rPr lang="sr-Latn-CS" sz="4000" b="1" dirty="0" smtClean="0">
                <a:latin typeface="Myriad Pro Light" pitchFamily="34" charset="0"/>
                <a:ea typeface="+mn-ea"/>
                <a:cs typeface="+mn-cs"/>
              </a:rPr>
              <a:t>ENERGETSKE APLIKACIJE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5729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CS" sz="1800" b="1" u="sng" dirty="0" smtClean="0"/>
              <a:t>Osnovne komponente DMS sistema</a:t>
            </a:r>
          </a:p>
          <a:p>
            <a:pPr marL="0" indent="0">
              <a:buNone/>
            </a:pPr>
            <a:endParaRPr lang="sr-Latn-CS" sz="1800" b="1" u="sng" dirty="0" smtClean="0"/>
          </a:p>
          <a:p>
            <a:r>
              <a:rPr lang="sr-Latn-CS" sz="1800" dirty="0" smtClean="0"/>
              <a:t>DMS koristi isti procesor topologije i SCADA interfejs kao i EMS sistem.</a:t>
            </a:r>
          </a:p>
          <a:p>
            <a:endParaRPr lang="sr-Latn-CS" sz="1800" dirty="0" smtClean="0"/>
          </a:p>
          <a:p>
            <a:r>
              <a:rPr lang="sr-Latn-CS" sz="1800" dirty="0" smtClean="0"/>
              <a:t>Umesto estimatora i aplikacije za proračun tokova snaga iz EMS sistema koristi se aplikacija za proračun tokova snaga za „slabo upetljane mreže“ .</a:t>
            </a:r>
          </a:p>
          <a:p>
            <a:endParaRPr lang="sr-Latn-CS" sz="1800" dirty="0" smtClean="0"/>
          </a:p>
          <a:p>
            <a:r>
              <a:rPr lang="sr-Latn-CS" sz="1800" dirty="0" smtClean="0"/>
              <a:t>Kod distributivnih mreža je veliki problem nedostatak merenja i struktura merenja.</a:t>
            </a:r>
          </a:p>
          <a:p>
            <a:pPr>
              <a:buNone/>
            </a:pPr>
            <a:endParaRPr lang="sr-Latn-CS" sz="1800" dirty="0" smtClean="0"/>
          </a:p>
          <a:p>
            <a:r>
              <a:rPr lang="sr-Latn-CS" sz="1800" dirty="0" smtClean="0"/>
              <a:t>Za prevazilaženje tog problema se koristi aplikacija za „estimaciju“ tokova snaga na bazi merenja struja, podataka sa brojila i profila potrošnje.</a:t>
            </a:r>
          </a:p>
          <a:p>
            <a:endParaRPr lang="sr-Latn-CS" sz="1600" b="1" dirty="0" smtClean="0"/>
          </a:p>
          <a:p>
            <a:endParaRPr lang="sr-Latn-CS" sz="1600" b="1" dirty="0" smtClean="0"/>
          </a:p>
          <a:p>
            <a:pPr marL="0" indent="0">
              <a:buNone/>
            </a:pPr>
            <a:endParaRPr lang="sr-Latn-CS" sz="1600" dirty="0"/>
          </a:p>
        </p:txBody>
      </p:sp>
      <p:pic>
        <p:nvPicPr>
          <p:cNvPr id="7" name="Picture 7" descr="E:\katarina\___LOGO - preduzeca\logo IM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223" y="6269146"/>
            <a:ext cx="1134630" cy="460775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0" y="1206782"/>
            <a:ext cx="8748713" cy="76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1142984"/>
            <a:ext cx="7092950" cy="71438"/>
          </a:xfrm>
          <a:prstGeom prst="rect">
            <a:avLst/>
          </a:prstGeom>
          <a:solidFill>
            <a:schemeClr val="accent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9" descr="view.png"/>
          <p:cNvPicPr>
            <a:picLocks noChangeAspect="1"/>
          </p:cNvPicPr>
          <p:nvPr/>
        </p:nvPicPr>
        <p:blipFill>
          <a:blip r:embed="rId4" cstate="print"/>
          <a:srcRect b="33331"/>
          <a:stretch>
            <a:fillRect/>
          </a:stretch>
        </p:blipFill>
        <p:spPr>
          <a:xfrm>
            <a:off x="7776355" y="6000768"/>
            <a:ext cx="1316845" cy="57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466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C:\Documents and Settings\Katy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16"/>
            <a:ext cx="9144000" cy="114298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23" y="142852"/>
            <a:ext cx="8864163" cy="928670"/>
          </a:xfrm>
        </p:spPr>
        <p:txBody>
          <a:bodyPr>
            <a:normAutofit/>
          </a:bodyPr>
          <a:lstStyle/>
          <a:p>
            <a:pPr algn="r"/>
            <a:r>
              <a:rPr lang="sr-Latn-CS" sz="4000" b="1" dirty="0" smtClean="0">
                <a:latin typeface="Myriad Pro Light" pitchFamily="34" charset="0"/>
                <a:ea typeface="+mn-ea"/>
                <a:cs typeface="+mn-cs"/>
              </a:rPr>
              <a:t>EDITOR APLIKATIVNE BAZE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57298"/>
            <a:ext cx="8229600" cy="4525963"/>
          </a:xfrm>
        </p:spPr>
        <p:txBody>
          <a:bodyPr>
            <a:normAutofit/>
          </a:bodyPr>
          <a:lstStyle/>
          <a:p>
            <a:endParaRPr lang="sr-Latn-CS" sz="1600" b="1" dirty="0" smtClean="0"/>
          </a:p>
          <a:p>
            <a:endParaRPr lang="sr-Latn-CS" sz="1600" b="1" dirty="0" smtClean="0"/>
          </a:p>
          <a:p>
            <a:pPr marL="0" indent="0">
              <a:buNone/>
            </a:pPr>
            <a:endParaRPr lang="sr-Latn-CS" sz="1600" dirty="0"/>
          </a:p>
        </p:txBody>
      </p:sp>
      <p:pic>
        <p:nvPicPr>
          <p:cNvPr id="7" name="Picture 7" descr="E:\katarina\___LOGO - preduzeca\logo IM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223" y="6269146"/>
            <a:ext cx="1134630" cy="460775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0" y="1217415"/>
            <a:ext cx="8748713" cy="76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1142984"/>
            <a:ext cx="7092950" cy="71438"/>
          </a:xfrm>
          <a:prstGeom prst="rect">
            <a:avLst/>
          </a:prstGeom>
          <a:solidFill>
            <a:schemeClr val="accent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9" descr="view.png"/>
          <p:cNvPicPr>
            <a:picLocks noChangeAspect="1"/>
          </p:cNvPicPr>
          <p:nvPr/>
        </p:nvPicPr>
        <p:blipFill>
          <a:blip r:embed="rId4" cstate="print"/>
          <a:srcRect b="33331"/>
          <a:stretch>
            <a:fillRect/>
          </a:stretch>
        </p:blipFill>
        <p:spPr>
          <a:xfrm>
            <a:off x="7776355" y="6000768"/>
            <a:ext cx="1316845" cy="57150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617" y="1231429"/>
            <a:ext cx="9125817" cy="5627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0252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C:\Documents and Settings\Katy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16"/>
            <a:ext cx="9144000" cy="114298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23" y="142852"/>
            <a:ext cx="8864163" cy="928670"/>
          </a:xfrm>
        </p:spPr>
        <p:txBody>
          <a:bodyPr>
            <a:normAutofit fontScale="90000"/>
          </a:bodyPr>
          <a:lstStyle/>
          <a:p>
            <a:pPr algn="r"/>
            <a:r>
              <a:rPr lang="sr-Latn-CS" sz="4000" b="1" dirty="0" smtClean="0">
                <a:latin typeface="Myriad Pro Light" pitchFamily="34" charset="0"/>
                <a:ea typeface="+mn-ea"/>
                <a:cs typeface="+mn-cs"/>
              </a:rPr>
              <a:t>DEO AGC KORISNIČKOG INTERFEJSA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57298"/>
            <a:ext cx="8229600" cy="4525963"/>
          </a:xfrm>
        </p:spPr>
        <p:txBody>
          <a:bodyPr>
            <a:normAutofit/>
          </a:bodyPr>
          <a:lstStyle/>
          <a:p>
            <a:endParaRPr lang="sr-Latn-CS" sz="1600" b="1" dirty="0" smtClean="0"/>
          </a:p>
          <a:p>
            <a:endParaRPr lang="sr-Latn-CS" sz="1600" b="1" dirty="0" smtClean="0"/>
          </a:p>
          <a:p>
            <a:pPr marL="0" indent="0">
              <a:buNone/>
            </a:pPr>
            <a:endParaRPr lang="sr-Latn-CS" sz="1600" dirty="0"/>
          </a:p>
        </p:txBody>
      </p:sp>
      <p:pic>
        <p:nvPicPr>
          <p:cNvPr id="7" name="Picture 7" descr="E:\katarina\___LOGO - preduzeca\logo IM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223" y="6269146"/>
            <a:ext cx="1134630" cy="460775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0" y="1206782"/>
            <a:ext cx="8748713" cy="76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1142984"/>
            <a:ext cx="7092950" cy="71438"/>
          </a:xfrm>
          <a:prstGeom prst="rect">
            <a:avLst/>
          </a:prstGeom>
          <a:solidFill>
            <a:schemeClr val="accent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9" descr="view.png"/>
          <p:cNvPicPr>
            <a:picLocks noChangeAspect="1"/>
          </p:cNvPicPr>
          <p:nvPr/>
        </p:nvPicPr>
        <p:blipFill>
          <a:blip r:embed="rId4" cstate="print"/>
          <a:srcRect b="33331"/>
          <a:stretch>
            <a:fillRect/>
          </a:stretch>
        </p:blipFill>
        <p:spPr>
          <a:xfrm>
            <a:off x="7776355" y="6000768"/>
            <a:ext cx="1316845" cy="571504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61702"/>
            <a:ext cx="6984776" cy="484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6315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C:\Documents and Settings\Katy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16"/>
            <a:ext cx="9144000" cy="114298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23" y="142852"/>
            <a:ext cx="8864163" cy="928670"/>
          </a:xfrm>
        </p:spPr>
        <p:txBody>
          <a:bodyPr>
            <a:normAutofit/>
          </a:bodyPr>
          <a:lstStyle/>
          <a:p>
            <a:pPr algn="r"/>
            <a:r>
              <a:rPr lang="sr-Latn-CS" sz="4000" b="1" dirty="0" smtClean="0">
                <a:latin typeface="Myriad Pro Light" pitchFamily="34" charset="0"/>
                <a:ea typeface="+mn-ea"/>
                <a:cs typeface="+mn-cs"/>
              </a:rPr>
              <a:t>PROCES INTEGRACIJE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57298"/>
            <a:ext cx="8663880" cy="4525963"/>
          </a:xfrm>
        </p:spPr>
        <p:txBody>
          <a:bodyPr>
            <a:normAutofit/>
          </a:bodyPr>
          <a:lstStyle/>
          <a:p>
            <a:endParaRPr lang="sr-Latn-CS" sz="1600" b="1" dirty="0" smtClean="0"/>
          </a:p>
          <a:p>
            <a:pPr lvl="0"/>
            <a:r>
              <a:rPr lang="sr-Latn-CS" sz="2800" b="1" dirty="0"/>
              <a:t>Definisanje i implementacija integracione </a:t>
            </a:r>
            <a:r>
              <a:rPr lang="sr-Latn-CS" sz="2800" b="1" dirty="0" smtClean="0"/>
              <a:t>arhitekture</a:t>
            </a:r>
          </a:p>
          <a:p>
            <a:pPr lvl="0"/>
            <a:r>
              <a:rPr lang="sr-Latn-CS" sz="2800" b="1" dirty="0" smtClean="0"/>
              <a:t>Usaglašavanje </a:t>
            </a:r>
            <a:r>
              <a:rPr lang="sr-Latn-CS" sz="2800" b="1" dirty="0"/>
              <a:t>softverske </a:t>
            </a:r>
            <a:r>
              <a:rPr lang="sr-Latn-CS" sz="2800" b="1" dirty="0" smtClean="0"/>
              <a:t>platforme</a:t>
            </a:r>
          </a:p>
          <a:p>
            <a:pPr lvl="1"/>
            <a:r>
              <a:rPr lang="sr-Latn-CS" sz="2400" dirty="0"/>
              <a:t>EMS/DMS aplikacije su portovane na Linux </a:t>
            </a:r>
            <a:r>
              <a:rPr lang="sr-Latn-CS" sz="2400" dirty="0" smtClean="0"/>
              <a:t>platformu</a:t>
            </a:r>
            <a:endParaRPr lang="x-none" sz="2800" dirty="0"/>
          </a:p>
          <a:p>
            <a:pPr lvl="0"/>
            <a:r>
              <a:rPr lang="sr-Latn-CS" sz="2800" b="1" dirty="0"/>
              <a:t>Integracija baza i modela </a:t>
            </a:r>
            <a:r>
              <a:rPr lang="sr-Latn-CS" sz="2800" b="1" dirty="0" smtClean="0"/>
              <a:t>podataka</a:t>
            </a:r>
          </a:p>
          <a:p>
            <a:pPr lvl="1"/>
            <a:r>
              <a:rPr lang="sr-Latn-CS" sz="2400" dirty="0" smtClean="0"/>
              <a:t>Ključni i možda najkompleksniji korak za potpunu integraciju.</a:t>
            </a:r>
            <a:endParaRPr lang="x-none" sz="2400" dirty="0"/>
          </a:p>
          <a:p>
            <a:pPr lvl="0"/>
            <a:r>
              <a:rPr lang="sr-Latn-CS" sz="2800" b="1" dirty="0"/>
              <a:t>Integracija korisničkih </a:t>
            </a:r>
            <a:r>
              <a:rPr lang="sr-Latn-CS" sz="2800" b="1" dirty="0" smtClean="0"/>
              <a:t>interfejsa</a:t>
            </a:r>
          </a:p>
          <a:p>
            <a:pPr lvl="1"/>
            <a:r>
              <a:rPr lang="x-none" sz="2400" dirty="0" smtClean="0"/>
              <a:t>Svi korisnički interfejsi EMS aplikacija su portovani sa Windows </a:t>
            </a:r>
            <a:r>
              <a:rPr lang="x-none" sz="2400" i="1" dirty="0" smtClean="0"/>
              <a:t>Microsoft</a:t>
            </a:r>
            <a:r>
              <a:rPr lang="x-none" sz="2400" dirty="0" smtClean="0"/>
              <a:t> </a:t>
            </a:r>
            <a:r>
              <a:rPr lang="x-none" sz="2400" i="1" dirty="0" smtClean="0"/>
              <a:t>.NET Framework </a:t>
            </a:r>
            <a:r>
              <a:rPr lang="x-none" sz="2400" dirty="0" smtClean="0"/>
              <a:t>platforme na univerzalnu Java i C++/Qt platformu</a:t>
            </a:r>
            <a:endParaRPr lang="x-none" sz="2400" dirty="0"/>
          </a:p>
          <a:p>
            <a:endParaRPr lang="sr-Latn-CS" sz="1600" b="1" dirty="0" smtClean="0"/>
          </a:p>
          <a:p>
            <a:pPr marL="0" indent="0">
              <a:buNone/>
            </a:pPr>
            <a:endParaRPr lang="sr-Latn-CS" sz="1600" dirty="0"/>
          </a:p>
        </p:txBody>
      </p:sp>
      <p:pic>
        <p:nvPicPr>
          <p:cNvPr id="7" name="Picture 7" descr="E:\katarina\___LOGO - preduzeca\logo IM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223" y="6269146"/>
            <a:ext cx="1134630" cy="460775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0" y="1206782"/>
            <a:ext cx="8748713" cy="76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1142984"/>
            <a:ext cx="7092950" cy="71438"/>
          </a:xfrm>
          <a:prstGeom prst="rect">
            <a:avLst/>
          </a:prstGeom>
          <a:solidFill>
            <a:schemeClr val="accent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9" descr="view.png"/>
          <p:cNvPicPr>
            <a:picLocks noChangeAspect="1"/>
          </p:cNvPicPr>
          <p:nvPr/>
        </p:nvPicPr>
        <p:blipFill>
          <a:blip r:embed="rId4" cstate="print"/>
          <a:srcRect b="33331"/>
          <a:stretch>
            <a:fillRect/>
          </a:stretch>
        </p:blipFill>
        <p:spPr>
          <a:xfrm>
            <a:off x="7776355" y="6000768"/>
            <a:ext cx="1316845" cy="57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611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C:\Documents and Settings\Katy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16"/>
            <a:ext cx="9144000" cy="114298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23" y="142852"/>
            <a:ext cx="8864163" cy="928670"/>
          </a:xfrm>
        </p:spPr>
        <p:txBody>
          <a:bodyPr>
            <a:normAutofit/>
          </a:bodyPr>
          <a:lstStyle/>
          <a:p>
            <a:pPr algn="r"/>
            <a:r>
              <a:rPr lang="sr-Latn-CS" sz="4000" b="1" dirty="0" smtClean="0">
                <a:latin typeface="Myriad Pro Light" pitchFamily="34" charset="0"/>
                <a:ea typeface="+mn-ea"/>
                <a:cs typeface="+mn-cs"/>
              </a:rPr>
              <a:t>s/w arhitektura celine sistema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57298"/>
            <a:ext cx="8229600" cy="4525963"/>
          </a:xfrm>
        </p:spPr>
        <p:txBody>
          <a:bodyPr>
            <a:normAutofit/>
          </a:bodyPr>
          <a:lstStyle/>
          <a:p>
            <a:endParaRPr lang="sr-Latn-CS" sz="1600" b="1" dirty="0" smtClean="0"/>
          </a:p>
          <a:p>
            <a:endParaRPr lang="sr-Latn-CS" sz="1600" b="1" dirty="0" smtClean="0"/>
          </a:p>
          <a:p>
            <a:pPr marL="0" indent="0">
              <a:buNone/>
            </a:pPr>
            <a:endParaRPr lang="sr-Latn-CS" sz="1600" dirty="0"/>
          </a:p>
        </p:txBody>
      </p:sp>
      <p:pic>
        <p:nvPicPr>
          <p:cNvPr id="7" name="Picture 7" descr="E:\katarina\___LOGO - preduzeca\logo IM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223" y="6269146"/>
            <a:ext cx="1134630" cy="460775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0" y="1206782"/>
            <a:ext cx="8748713" cy="76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1142984"/>
            <a:ext cx="7092950" cy="71438"/>
          </a:xfrm>
          <a:prstGeom prst="rect">
            <a:avLst/>
          </a:prstGeom>
          <a:solidFill>
            <a:schemeClr val="accent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9" descr="view.png"/>
          <p:cNvPicPr>
            <a:picLocks noChangeAspect="1"/>
          </p:cNvPicPr>
          <p:nvPr/>
        </p:nvPicPr>
        <p:blipFill>
          <a:blip r:embed="rId4" cstate="print"/>
          <a:srcRect b="33331"/>
          <a:stretch>
            <a:fillRect/>
          </a:stretch>
        </p:blipFill>
        <p:spPr>
          <a:xfrm>
            <a:off x="7776355" y="6000768"/>
            <a:ext cx="1316845" cy="571504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381000" y="150969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r-Latn-CS" sz="1600" b="1" dirty="0" smtClean="0"/>
          </a:p>
          <a:p>
            <a:endParaRPr lang="sr-Latn-CS" sz="1600" b="1" dirty="0" smtClean="0"/>
          </a:p>
          <a:p>
            <a:pPr marL="0" indent="0">
              <a:buFont typeface="Arial" pitchFamily="34" charset="0"/>
              <a:buNone/>
            </a:pPr>
            <a:endParaRPr lang="sr-Latn-CS" sz="16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224" y="1268760"/>
            <a:ext cx="8941976" cy="546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4286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C:\Documents and Settings\Katy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16"/>
            <a:ext cx="9144000" cy="114298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23" y="142852"/>
            <a:ext cx="8864163" cy="928670"/>
          </a:xfrm>
        </p:spPr>
        <p:txBody>
          <a:bodyPr>
            <a:normAutofit/>
          </a:bodyPr>
          <a:lstStyle/>
          <a:p>
            <a:pPr algn="r"/>
            <a:r>
              <a:rPr lang="sr-Latn-CS" sz="4000" b="1" dirty="0" smtClean="0">
                <a:latin typeface="Myriad Pro Light" pitchFamily="34" charset="0"/>
                <a:ea typeface="+mn-ea"/>
                <a:cs typeface="+mn-cs"/>
              </a:rPr>
              <a:t>ZAKLJUČAK I BUDUĆI RAZVOJ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57298"/>
            <a:ext cx="8663880" cy="4525963"/>
          </a:xfrm>
        </p:spPr>
        <p:txBody>
          <a:bodyPr>
            <a:normAutofit/>
          </a:bodyPr>
          <a:lstStyle/>
          <a:p>
            <a:endParaRPr lang="sr-Latn-CS" sz="1600" b="1" dirty="0" smtClean="0"/>
          </a:p>
          <a:p>
            <a:pPr lvl="0"/>
            <a:r>
              <a:rPr lang="sr-Latn-CS" sz="2800" b="1" dirty="0" smtClean="0"/>
              <a:t>Prikazan je primer jednog SCADA/EMS sistema razvijenog sopstvenim snagama</a:t>
            </a:r>
          </a:p>
          <a:p>
            <a:pPr lvl="0"/>
            <a:r>
              <a:rPr lang="x-none" sz="2800" b="1" dirty="0" smtClean="0"/>
              <a:t>Očekivana prva primena integrisanog SCADA/EMS sistema je rezervni dispečerski </a:t>
            </a:r>
            <a:r>
              <a:rPr lang="x-none" sz="2800" b="1" smtClean="0"/>
              <a:t>centar EMS</a:t>
            </a:r>
            <a:r>
              <a:rPr lang="sr-Latn-RS" sz="2800" b="1" dirty="0" smtClean="0"/>
              <a:t> (BUCC)</a:t>
            </a:r>
            <a:endParaRPr lang="x-none" sz="2800" dirty="0"/>
          </a:p>
          <a:p>
            <a:pPr lvl="0"/>
            <a:r>
              <a:rPr lang="sr-Latn-CS" sz="2800" b="1" dirty="0" smtClean="0"/>
              <a:t>Ključne tačke budućeg razvoja:</a:t>
            </a:r>
          </a:p>
          <a:p>
            <a:pPr lvl="1"/>
            <a:r>
              <a:rPr lang="sr-Latn-CS" sz="2400" b="1" dirty="0" smtClean="0"/>
              <a:t>Rad na razvoju DMS aplikacija</a:t>
            </a:r>
          </a:p>
          <a:p>
            <a:pPr lvl="1"/>
            <a:r>
              <a:rPr lang="sr-Latn-CS" sz="2400" b="1" dirty="0" smtClean="0"/>
              <a:t>Integracija sa sistemima za upravljanje obnovljivim izvorima energije</a:t>
            </a:r>
          </a:p>
          <a:p>
            <a:pPr lvl="1"/>
            <a:r>
              <a:rPr lang="sr-Latn-CS" sz="2400" b="1" dirty="0" smtClean="0"/>
              <a:t>Integracija pametnih brojila u SCADA sistem</a:t>
            </a:r>
          </a:p>
          <a:p>
            <a:pPr lvl="0"/>
            <a:endParaRPr lang="sr-Latn-CS" sz="2800" b="1" dirty="0" smtClean="0"/>
          </a:p>
          <a:p>
            <a:endParaRPr lang="sr-Latn-CS" sz="1600" b="1" dirty="0" smtClean="0"/>
          </a:p>
          <a:p>
            <a:pPr marL="0" indent="0">
              <a:buNone/>
            </a:pPr>
            <a:endParaRPr lang="sr-Latn-CS" sz="1600" dirty="0"/>
          </a:p>
        </p:txBody>
      </p:sp>
      <p:pic>
        <p:nvPicPr>
          <p:cNvPr id="7" name="Picture 7" descr="E:\katarina\___LOGO - preduzeca\logo IM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223" y="6269146"/>
            <a:ext cx="1134630" cy="460775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0" y="1206782"/>
            <a:ext cx="8748713" cy="76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1142984"/>
            <a:ext cx="7092950" cy="71438"/>
          </a:xfrm>
          <a:prstGeom prst="rect">
            <a:avLst/>
          </a:prstGeom>
          <a:solidFill>
            <a:schemeClr val="accent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9" descr="view.png"/>
          <p:cNvPicPr>
            <a:picLocks noChangeAspect="1"/>
          </p:cNvPicPr>
          <p:nvPr/>
        </p:nvPicPr>
        <p:blipFill>
          <a:blip r:embed="rId4" cstate="print"/>
          <a:srcRect b="33331"/>
          <a:stretch>
            <a:fillRect/>
          </a:stretch>
        </p:blipFill>
        <p:spPr>
          <a:xfrm>
            <a:off x="7776355" y="6000768"/>
            <a:ext cx="1316845" cy="57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210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C:\Documents and Settings\Katy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16"/>
            <a:ext cx="9144000" cy="114298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23" y="142852"/>
            <a:ext cx="8864163" cy="928670"/>
          </a:xfrm>
        </p:spPr>
        <p:txBody>
          <a:bodyPr>
            <a:normAutofit/>
          </a:bodyPr>
          <a:lstStyle/>
          <a:p>
            <a:pPr algn="r"/>
            <a:endParaRPr lang="sr-Latn-CS" sz="4000" b="1" dirty="0" smtClean="0">
              <a:latin typeface="Myriad Pro Light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57298"/>
            <a:ext cx="8663880" cy="4525963"/>
          </a:xfrm>
        </p:spPr>
        <p:txBody>
          <a:bodyPr>
            <a:normAutofit/>
          </a:bodyPr>
          <a:lstStyle/>
          <a:p>
            <a:endParaRPr lang="sr-Latn-CS" sz="1600" b="1" dirty="0" smtClean="0"/>
          </a:p>
          <a:p>
            <a:pPr marL="0" lvl="0" indent="0" algn="ctr">
              <a:buNone/>
            </a:pPr>
            <a:r>
              <a:rPr lang="x-none" sz="5400" b="1" dirty="0" smtClean="0"/>
              <a:t>HVALA NA PAŽNJI.</a:t>
            </a:r>
          </a:p>
          <a:p>
            <a:pPr marL="0" lvl="0" indent="0" algn="ctr">
              <a:buNone/>
            </a:pPr>
            <a:endParaRPr lang="x-none" sz="5400" b="1" dirty="0"/>
          </a:p>
          <a:p>
            <a:pPr marL="0" lvl="0" indent="0" algn="ctr">
              <a:buNone/>
            </a:pPr>
            <a:r>
              <a:rPr lang="x-none" sz="5400" b="1" dirty="0" smtClean="0"/>
              <a:t>PITANJA?</a:t>
            </a:r>
            <a:endParaRPr lang="sr-Latn-CS" sz="5400" b="1" dirty="0" smtClean="0"/>
          </a:p>
          <a:p>
            <a:pPr lvl="0"/>
            <a:endParaRPr lang="sr-Latn-CS" sz="2800" b="1" dirty="0" smtClean="0"/>
          </a:p>
          <a:p>
            <a:endParaRPr lang="sr-Latn-CS" sz="1600" b="1" dirty="0" smtClean="0"/>
          </a:p>
          <a:p>
            <a:pPr marL="0" indent="0">
              <a:buNone/>
            </a:pPr>
            <a:endParaRPr lang="sr-Latn-CS" sz="1600" dirty="0"/>
          </a:p>
        </p:txBody>
      </p:sp>
      <p:pic>
        <p:nvPicPr>
          <p:cNvPr id="7" name="Picture 7" descr="E:\katarina\___LOGO - preduzeca\logo IM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223" y="6269146"/>
            <a:ext cx="1134630" cy="460775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0" y="1206782"/>
            <a:ext cx="8748713" cy="76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1142984"/>
            <a:ext cx="7092950" cy="71438"/>
          </a:xfrm>
          <a:prstGeom prst="rect">
            <a:avLst/>
          </a:prstGeom>
          <a:solidFill>
            <a:schemeClr val="accent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9" descr="view.png"/>
          <p:cNvPicPr>
            <a:picLocks noChangeAspect="1"/>
          </p:cNvPicPr>
          <p:nvPr/>
        </p:nvPicPr>
        <p:blipFill>
          <a:blip r:embed="rId4" cstate="print"/>
          <a:srcRect b="33331"/>
          <a:stretch>
            <a:fillRect/>
          </a:stretch>
        </p:blipFill>
        <p:spPr>
          <a:xfrm>
            <a:off x="7776355" y="6000768"/>
            <a:ext cx="1316845" cy="57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727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C:\Documents and Settings\Katy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16"/>
            <a:ext cx="9144000" cy="114298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7554" y="142852"/>
            <a:ext cx="5657832" cy="928670"/>
          </a:xfrm>
        </p:spPr>
        <p:txBody>
          <a:bodyPr>
            <a:normAutofit/>
          </a:bodyPr>
          <a:lstStyle/>
          <a:p>
            <a:pPr algn="r"/>
            <a:r>
              <a:rPr lang="en-US" sz="4000" b="1" smtClean="0">
                <a:latin typeface="Myriad Pro Light" pitchFamily="34" charset="0"/>
                <a:ea typeface="+mn-ea"/>
                <a:cs typeface="+mn-cs"/>
              </a:rPr>
              <a:t>Uvod</a:t>
            </a:r>
            <a:endParaRPr lang="sr-Latn-CS" sz="4000" b="1" dirty="0" smtClean="0">
              <a:latin typeface="Myriad Pro Light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37450"/>
            <a:ext cx="8424936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Latn-CS" sz="2800" b="1" u="sng" dirty="0" smtClean="0"/>
              <a:t>Tema:</a:t>
            </a:r>
          </a:p>
          <a:p>
            <a:r>
              <a:rPr lang="sr-Latn-RS" sz="2800" dirty="0" smtClean="0"/>
              <a:t>Praktičan primer razvoja i integracije bazne EMS i DMS platforme sa SCADA paketom</a:t>
            </a:r>
          </a:p>
          <a:p>
            <a:pPr marL="0" indent="0">
              <a:buNone/>
            </a:pPr>
            <a:r>
              <a:rPr lang="sr-Latn-CS" sz="2800" b="1" u="sng" dirty="0" smtClean="0"/>
              <a:t>Cilj razvoja:</a:t>
            </a:r>
          </a:p>
          <a:p>
            <a:r>
              <a:rPr lang="sr-Latn-CS" sz="2800" dirty="0" smtClean="0"/>
              <a:t>Potpuna integracija ranije razvijenih i novih EMS </a:t>
            </a:r>
          </a:p>
          <a:p>
            <a:pPr>
              <a:buNone/>
            </a:pPr>
            <a:r>
              <a:rPr lang="sr-Latn-CS" sz="2800" dirty="0" smtClean="0"/>
              <a:t>	(i baznih DMS) aplikacija sa unapređenim SCADA sistemom</a:t>
            </a:r>
          </a:p>
          <a:p>
            <a:pPr>
              <a:buNone/>
            </a:pPr>
            <a:r>
              <a:rPr lang="sr-Latn-RS" sz="2800" b="1" u="sng" dirty="0" smtClean="0"/>
              <a:t>Dopunski motiv:</a:t>
            </a:r>
            <a:endParaRPr lang="sr-Latn-CS" sz="2800" b="1" u="sng" dirty="0" smtClean="0"/>
          </a:p>
          <a:p>
            <a:r>
              <a:rPr lang="sr-Latn-CS" sz="2800" dirty="0" smtClean="0"/>
              <a:t>Primer kako je moguće razviti moderan SCADA/EMS sistem u domaćim (ne jednostavnim) uslovima</a:t>
            </a:r>
            <a:endParaRPr lang="sr-Latn-CS" sz="2800" dirty="0"/>
          </a:p>
        </p:txBody>
      </p:sp>
      <p:pic>
        <p:nvPicPr>
          <p:cNvPr id="7" name="Picture 7" descr="E:\katarina\___LOGO - preduzeca\logo IM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223" y="6269146"/>
            <a:ext cx="1134630" cy="460775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0" y="1142984"/>
            <a:ext cx="8748713" cy="76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1071546"/>
            <a:ext cx="7092950" cy="71438"/>
          </a:xfrm>
          <a:prstGeom prst="rect">
            <a:avLst/>
          </a:prstGeom>
          <a:solidFill>
            <a:schemeClr val="accent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9" descr="view.png"/>
          <p:cNvPicPr>
            <a:picLocks noChangeAspect="1"/>
          </p:cNvPicPr>
          <p:nvPr/>
        </p:nvPicPr>
        <p:blipFill>
          <a:blip r:embed="rId4" cstate="print"/>
          <a:srcRect b="33331"/>
          <a:stretch>
            <a:fillRect/>
          </a:stretch>
        </p:blipFill>
        <p:spPr>
          <a:xfrm>
            <a:off x="7776355" y="6000768"/>
            <a:ext cx="1316845" cy="57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C:\Documents and Settings\Katy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16"/>
            <a:ext cx="9144000" cy="114298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7554" y="142852"/>
            <a:ext cx="5657832" cy="928670"/>
          </a:xfrm>
        </p:spPr>
        <p:txBody>
          <a:bodyPr>
            <a:normAutofit/>
          </a:bodyPr>
          <a:lstStyle/>
          <a:p>
            <a:pPr algn="r"/>
            <a:r>
              <a:rPr lang="sr-Latn-CS" sz="4000" b="1" smtClean="0">
                <a:latin typeface="Myriad Pro Light" pitchFamily="34" charset="0"/>
                <a:ea typeface="+mn-ea"/>
                <a:cs typeface="+mn-cs"/>
              </a:rPr>
              <a:t>VIEW4 SCADA Sistem</a:t>
            </a:r>
            <a:endParaRPr lang="sr-Latn-CS" sz="4000" b="1" dirty="0" smtClean="0">
              <a:latin typeface="Myriad Pro Light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745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sr-Latn-CS" b="1" dirty="0" smtClean="0"/>
              <a:t>Ključna unapređenja</a:t>
            </a:r>
            <a:r>
              <a:rPr lang="sr-Latn-CS" dirty="0" smtClean="0"/>
              <a:t>:</a:t>
            </a:r>
          </a:p>
          <a:p>
            <a:r>
              <a:rPr lang="sr-Latn-CS" dirty="0" smtClean="0"/>
              <a:t>Modularna organizacija aplikacije</a:t>
            </a:r>
          </a:p>
          <a:p>
            <a:r>
              <a:rPr lang="sr-Latn-CS" dirty="0" smtClean="0"/>
              <a:t>HMI podsistem  - napredne funkcije</a:t>
            </a:r>
          </a:p>
          <a:p>
            <a:r>
              <a:rPr lang="sr-Latn-CS" dirty="0" smtClean="0"/>
              <a:t>Sprega sa EMS/DMS aplikacijama</a:t>
            </a:r>
          </a:p>
          <a:p>
            <a:r>
              <a:rPr lang="sr-Latn-CS" dirty="0" smtClean="0"/>
              <a:t>Sprega sa drugim informacionim sistemima</a:t>
            </a:r>
          </a:p>
          <a:p>
            <a:r>
              <a:rPr lang="sr-Latn-CS" dirty="0" smtClean="0"/>
              <a:t>Sistemski i aplikativni alati</a:t>
            </a:r>
            <a:endParaRPr lang="sr-Latn-CS" dirty="0"/>
          </a:p>
        </p:txBody>
      </p:sp>
      <p:pic>
        <p:nvPicPr>
          <p:cNvPr id="7" name="Picture 7" descr="E:\katarina\___LOGO - preduzeca\logo IM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223" y="6269146"/>
            <a:ext cx="1134630" cy="460775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0" y="1142984"/>
            <a:ext cx="8748713" cy="76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1071546"/>
            <a:ext cx="7092950" cy="71438"/>
          </a:xfrm>
          <a:prstGeom prst="rect">
            <a:avLst/>
          </a:prstGeom>
          <a:solidFill>
            <a:schemeClr val="accent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9" descr="view.png"/>
          <p:cNvPicPr>
            <a:picLocks noChangeAspect="1"/>
          </p:cNvPicPr>
          <p:nvPr/>
        </p:nvPicPr>
        <p:blipFill>
          <a:blip r:embed="rId4" cstate="print"/>
          <a:srcRect b="33331"/>
          <a:stretch>
            <a:fillRect/>
          </a:stretch>
        </p:blipFill>
        <p:spPr>
          <a:xfrm>
            <a:off x="7776355" y="6000768"/>
            <a:ext cx="1316845" cy="57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C:\Documents and Settings\Katy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16"/>
            <a:ext cx="9144000" cy="114298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7554" y="142852"/>
            <a:ext cx="5657832" cy="928670"/>
          </a:xfrm>
        </p:spPr>
        <p:txBody>
          <a:bodyPr>
            <a:normAutofit fontScale="90000"/>
          </a:bodyPr>
          <a:lstStyle/>
          <a:p>
            <a:pPr algn="r"/>
            <a:r>
              <a:rPr lang="sr-Latn-CS" sz="4000" b="1" smtClean="0">
                <a:latin typeface="Myriad Pro Light" pitchFamily="34" charset="0"/>
                <a:ea typeface="+mn-ea"/>
                <a:cs typeface="+mn-cs"/>
              </a:rPr>
              <a:t>Modularna organizacija</a:t>
            </a:r>
            <a:endParaRPr lang="sr-Latn-CS" sz="4000" b="1" dirty="0" smtClean="0">
              <a:latin typeface="Myriad Pro Light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1700" y="1428736"/>
            <a:ext cx="4400552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spcAft>
                <a:spcPts val="60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sr-Latn-CS" sz="2800" b="1" dirty="0" smtClean="0">
                <a:solidFill>
                  <a:srgbClr val="000000"/>
                </a:solidFill>
              </a:rPr>
              <a:t>   Osnovne prednosti su:</a:t>
            </a:r>
          </a:p>
          <a:p>
            <a:pPr>
              <a:spcBef>
                <a:spcPts val="2400"/>
              </a:spcBef>
              <a:spcAft>
                <a:spcPts val="600"/>
              </a:spcAft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sr-Latn-RS" sz="2800" dirty="0" smtClean="0">
                <a:solidFill>
                  <a:srgbClr val="000000"/>
                </a:solidFill>
              </a:rPr>
              <a:t>Slabo spregnuti  moduli</a:t>
            </a:r>
          </a:p>
          <a:p>
            <a:pPr>
              <a:spcBef>
                <a:spcPts val="2400"/>
              </a:spcBef>
              <a:spcAft>
                <a:spcPts val="600"/>
              </a:spcAft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sr-Latn-RS" sz="2800" dirty="0" smtClean="0">
                <a:solidFill>
                  <a:srgbClr val="000000"/>
                </a:solidFill>
              </a:rPr>
              <a:t> Nezavisna instalacija pojedinačnih modula</a:t>
            </a:r>
          </a:p>
          <a:p>
            <a:pPr>
              <a:spcBef>
                <a:spcPts val="2400"/>
              </a:spcBef>
              <a:spcAft>
                <a:spcPts val="600"/>
              </a:spcAft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sr-Latn-RS" sz="2800" dirty="0" smtClean="0">
                <a:solidFill>
                  <a:srgbClr val="000000"/>
                </a:solidFill>
              </a:rPr>
              <a:t>Standardan način instalacije, RPM baziran </a:t>
            </a:r>
            <a:endParaRPr lang="sr-Latn-RS" sz="2800" dirty="0">
              <a:solidFill>
                <a:srgbClr val="000000"/>
              </a:solidFill>
            </a:endParaRPr>
          </a:p>
        </p:txBody>
      </p:sp>
      <p:pic>
        <p:nvPicPr>
          <p:cNvPr id="7" name="Picture 7" descr="E:\katarina\___LOGO - preduzeca\logo IM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223" y="6269146"/>
            <a:ext cx="1134630" cy="460775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0" y="1142984"/>
            <a:ext cx="8748713" cy="76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1071546"/>
            <a:ext cx="7092950" cy="71438"/>
          </a:xfrm>
          <a:prstGeom prst="rect">
            <a:avLst/>
          </a:prstGeom>
          <a:solidFill>
            <a:schemeClr val="accent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9" descr="view.png"/>
          <p:cNvPicPr>
            <a:picLocks noChangeAspect="1"/>
          </p:cNvPicPr>
          <p:nvPr/>
        </p:nvPicPr>
        <p:blipFill>
          <a:blip r:embed="rId4" cstate="print"/>
          <a:srcRect b="33331"/>
          <a:stretch>
            <a:fillRect/>
          </a:stretch>
        </p:blipFill>
        <p:spPr>
          <a:xfrm>
            <a:off x="7776355" y="6000768"/>
            <a:ext cx="1316845" cy="571504"/>
          </a:xfrm>
          <a:prstGeom prst="rect">
            <a:avLst/>
          </a:prstGeom>
        </p:spPr>
      </p:pic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285720" y="1500174"/>
            <a:ext cx="4243388" cy="4111625"/>
            <a:chOff x="304" y="1194"/>
            <a:chExt cx="2673" cy="2590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4" y="1194"/>
              <a:ext cx="2674" cy="2591"/>
            </a:xfrm>
            <a:prstGeom prst="rect">
              <a:avLst/>
            </a:prstGeom>
            <a:noFill/>
            <a:ln w="9360">
              <a:solidFill>
                <a:srgbClr val="191966"/>
              </a:solidFill>
              <a:round/>
              <a:headEnd/>
              <a:tailEnd/>
            </a:ln>
          </p:spPr>
        </p:pic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304" y="1194"/>
              <a:ext cx="2674" cy="2591"/>
            </a:xfrm>
            <a:prstGeom prst="rect">
              <a:avLst/>
            </a:prstGeom>
            <a:noFill/>
            <a:ln w="9360">
              <a:solidFill>
                <a:srgbClr val="191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C:\Documents and Settings\Katy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86520"/>
            <a:ext cx="9144000" cy="571480"/>
          </a:xfrm>
          <a:prstGeom prst="rect">
            <a:avLst/>
          </a:prstGeom>
          <a:noFill/>
        </p:spPr>
      </p:pic>
      <p:pic>
        <p:nvPicPr>
          <p:cNvPr id="1026" name="Picture 2" descr="W:\Radovi i prezentacije\CIGRE CG 2013\view4modul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7517" y="1357298"/>
            <a:ext cx="5734883" cy="478790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7554" y="142852"/>
            <a:ext cx="5657832" cy="928670"/>
          </a:xfrm>
        </p:spPr>
        <p:txBody>
          <a:bodyPr>
            <a:normAutofit fontScale="90000"/>
          </a:bodyPr>
          <a:lstStyle/>
          <a:p>
            <a:pPr algn="r"/>
            <a:r>
              <a:rPr lang="sr-Latn-CS" sz="4000" b="1" dirty="0" smtClean="0">
                <a:latin typeface="Myriad Pro Light" pitchFamily="34" charset="0"/>
                <a:ea typeface="+mn-ea"/>
                <a:cs typeface="+mn-cs"/>
              </a:rPr>
              <a:t>Ključni SCADA View4 moduli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515250"/>
            <a:ext cx="3971924" cy="4525963"/>
          </a:xfrm>
        </p:spPr>
        <p:txBody>
          <a:bodyPr>
            <a:normAutofit fontScale="92500" lnSpcReduction="10000"/>
          </a:bodyPr>
          <a:lstStyle/>
          <a:p>
            <a:pPr marL="338138" indent="-338138">
              <a:lnSpc>
                <a:spcPct val="100000"/>
              </a:lnSpc>
              <a:spcBef>
                <a:spcPts val="700"/>
              </a:spcBef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sr-Latn-CS" smtClean="0">
                <a:solidFill>
                  <a:srgbClr val="000000"/>
                </a:solidFill>
              </a:rPr>
              <a:t>view4-hub</a:t>
            </a:r>
          </a:p>
          <a:p>
            <a:pPr marL="338138" indent="-338138">
              <a:lnSpc>
                <a:spcPct val="100000"/>
              </a:lnSpc>
              <a:spcBef>
                <a:spcPts val="700"/>
              </a:spcBef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sr-Latn-CS" smtClean="0">
                <a:solidFill>
                  <a:srgbClr val="000000"/>
                </a:solidFill>
              </a:rPr>
              <a:t>view4-core</a:t>
            </a:r>
          </a:p>
          <a:p>
            <a:pPr marL="338138" indent="-338138">
              <a:lnSpc>
                <a:spcPct val="100000"/>
              </a:lnSpc>
              <a:spcBef>
                <a:spcPts val="700"/>
              </a:spcBef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sr-Latn-CS" smtClean="0">
                <a:solidFill>
                  <a:srgbClr val="000000"/>
                </a:solidFill>
              </a:rPr>
              <a:t>view4-comm</a:t>
            </a:r>
          </a:p>
          <a:p>
            <a:pPr marL="338138" indent="-338138">
              <a:lnSpc>
                <a:spcPct val="100000"/>
              </a:lnSpc>
              <a:spcBef>
                <a:spcPts val="700"/>
              </a:spcBef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sr-Latn-CS" smtClean="0">
                <a:solidFill>
                  <a:srgbClr val="000000"/>
                </a:solidFill>
              </a:rPr>
              <a:t>view4-arch</a:t>
            </a:r>
          </a:p>
          <a:p>
            <a:pPr marL="338138" indent="-338138">
              <a:lnSpc>
                <a:spcPct val="100000"/>
              </a:lnSpc>
              <a:spcBef>
                <a:spcPts val="700"/>
              </a:spcBef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sr-Latn-CS" smtClean="0">
                <a:solidFill>
                  <a:srgbClr val="000000"/>
                </a:solidFill>
              </a:rPr>
              <a:t>view4-hmi</a:t>
            </a:r>
          </a:p>
          <a:p>
            <a:pPr marL="338138" indent="-338138">
              <a:lnSpc>
                <a:spcPct val="100000"/>
              </a:lnSpc>
              <a:spcBef>
                <a:spcPts val="700"/>
              </a:spcBef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sr-Latn-CS" smtClean="0">
                <a:solidFill>
                  <a:srgbClr val="000000"/>
                </a:solidFill>
              </a:rPr>
              <a:t>view4-report-system</a:t>
            </a:r>
          </a:p>
          <a:p>
            <a:pPr marL="338138" indent="-338138">
              <a:lnSpc>
                <a:spcPct val="100000"/>
              </a:lnSpc>
              <a:spcBef>
                <a:spcPts val="700"/>
              </a:spcBef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sr-Latn-CS" smtClean="0">
                <a:solidFill>
                  <a:srgbClr val="000000"/>
                </a:solidFill>
              </a:rPr>
              <a:t>view4-service</a:t>
            </a:r>
          </a:p>
          <a:p>
            <a:pPr marL="338138" indent="-338138">
              <a:lnSpc>
                <a:spcPct val="100000"/>
              </a:lnSpc>
              <a:spcBef>
                <a:spcPts val="700"/>
              </a:spcBef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sr-Latn-CS" smtClean="0">
                <a:solidFill>
                  <a:srgbClr val="000000"/>
                </a:solidFill>
              </a:rPr>
              <a:t>view4-unes</a:t>
            </a:r>
          </a:p>
          <a:p>
            <a:pPr marL="338138" indent="-338138">
              <a:lnSpc>
                <a:spcPct val="100000"/>
              </a:lnSpc>
              <a:spcBef>
                <a:spcPts val="700"/>
              </a:spcBef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sr-Latn-CS" smtClean="0">
                <a:solidFill>
                  <a:srgbClr val="000000"/>
                </a:solidFill>
              </a:rPr>
              <a:t>view4-picture-editor</a:t>
            </a:r>
          </a:p>
          <a:p>
            <a:pPr marL="338138" indent="-338138">
              <a:lnSpc>
                <a:spcPct val="100000"/>
              </a:lnSpc>
              <a:spcBef>
                <a:spcPts val="700"/>
              </a:spcBef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endParaRPr lang="sr-Latn-CS" dirty="0"/>
          </a:p>
        </p:txBody>
      </p:sp>
      <p:pic>
        <p:nvPicPr>
          <p:cNvPr id="7" name="Picture 7" descr="E:\katarina\___LOGO - preduzeca\logo IM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1223" y="6269146"/>
            <a:ext cx="1134630" cy="460775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0" y="1142984"/>
            <a:ext cx="8748713" cy="76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1071546"/>
            <a:ext cx="7092950" cy="71438"/>
          </a:xfrm>
          <a:prstGeom prst="rect">
            <a:avLst/>
          </a:prstGeom>
          <a:solidFill>
            <a:schemeClr val="accent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9" descr="view.png"/>
          <p:cNvPicPr>
            <a:picLocks noChangeAspect="1"/>
          </p:cNvPicPr>
          <p:nvPr/>
        </p:nvPicPr>
        <p:blipFill>
          <a:blip r:embed="rId5" cstate="print"/>
          <a:srcRect b="33331"/>
          <a:stretch>
            <a:fillRect/>
          </a:stretch>
        </p:blipFill>
        <p:spPr>
          <a:xfrm>
            <a:off x="7776355" y="6000768"/>
            <a:ext cx="1316845" cy="57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:\Radovi i prezentacije\CIGRE CG 2013\malitre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970528"/>
            <a:ext cx="3428973" cy="1618376"/>
          </a:xfrm>
          <a:prstGeom prst="rect">
            <a:avLst/>
          </a:prstGeom>
          <a:noFill/>
        </p:spPr>
      </p:pic>
      <p:pic>
        <p:nvPicPr>
          <p:cNvPr id="8" name="Picture 8" descr="C:\Documents and Settings\Katy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86520"/>
            <a:ext cx="9144000" cy="57148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7554" y="142852"/>
            <a:ext cx="5657832" cy="928670"/>
          </a:xfrm>
        </p:spPr>
        <p:txBody>
          <a:bodyPr>
            <a:normAutofit/>
          </a:bodyPr>
          <a:lstStyle/>
          <a:p>
            <a:pPr algn="r"/>
            <a:r>
              <a:rPr lang="sr-Latn-CS" sz="4000" b="1" smtClean="0">
                <a:latin typeface="Myriad Pro Light" pitchFamily="34" charset="0"/>
                <a:ea typeface="+mn-ea"/>
                <a:cs typeface="+mn-cs"/>
              </a:rPr>
              <a:t>VIEW4-HMI</a:t>
            </a:r>
            <a:endParaRPr lang="sr-Latn-CS" sz="4000" b="1" dirty="0" smtClean="0">
              <a:latin typeface="Myriad Pro Light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920" y="1306498"/>
            <a:ext cx="6908848" cy="2428892"/>
          </a:xfrm>
        </p:spPr>
        <p:txBody>
          <a:bodyPr>
            <a:normAutofit/>
          </a:bodyPr>
          <a:lstStyle/>
          <a:p>
            <a:pPr marL="334963" indent="-334963">
              <a:spcBef>
                <a:spcPts val="800"/>
              </a:spcBef>
              <a:buNone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sr-Latn-CS" sz="2800" b="1" dirty="0" smtClean="0">
                <a:solidFill>
                  <a:srgbClr val="000000"/>
                </a:solidFill>
              </a:rPr>
              <a:t>Primenjena Java tehnologija </a:t>
            </a:r>
            <a:r>
              <a:rPr lang="sr-Latn-CS" sz="2800" dirty="0" smtClean="0">
                <a:solidFill>
                  <a:srgbClr val="000000"/>
                </a:solidFill>
              </a:rPr>
              <a:t>obezbeđuje</a:t>
            </a:r>
            <a:r>
              <a:rPr lang="en-US" sz="2800" dirty="0" smtClean="0">
                <a:solidFill>
                  <a:srgbClr val="000000"/>
                </a:solidFill>
              </a:rPr>
              <a:t>:</a:t>
            </a:r>
            <a:endParaRPr lang="sr-Latn-CS" sz="2800" dirty="0" smtClean="0">
              <a:solidFill>
                <a:srgbClr val="000000"/>
              </a:solidFill>
            </a:endParaRPr>
          </a:p>
          <a:p>
            <a:pPr marL="334963" indent="-334963">
              <a:spcBef>
                <a:spcPts val="800"/>
              </a:spcBef>
              <a:buFont typeface="Arial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sr-Latn-CS" sz="2000" dirty="0" smtClean="0">
                <a:solidFill>
                  <a:srgbClr val="000000"/>
                </a:solidFill>
              </a:rPr>
              <a:t>Univerzalnost</a:t>
            </a:r>
            <a:r>
              <a:rPr lang="en-US" sz="2000" dirty="0" smtClean="0">
                <a:solidFill>
                  <a:srgbClr val="000000"/>
                </a:solidFill>
              </a:rPr>
              <a:t>?</a:t>
            </a:r>
            <a:endParaRPr lang="sr-Latn-CS" sz="2000" dirty="0" smtClean="0">
              <a:solidFill>
                <a:srgbClr val="000000"/>
              </a:solidFill>
            </a:endParaRPr>
          </a:p>
          <a:p>
            <a:pPr marL="334963" indent="-334963">
              <a:spcBef>
                <a:spcPts val="800"/>
              </a:spcBef>
              <a:buFont typeface="Arial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sr-Latn-CS" sz="2000" dirty="0" smtClean="0">
                <a:solidFill>
                  <a:srgbClr val="000000"/>
                </a:solidFill>
              </a:rPr>
              <a:t>Efikasnost</a:t>
            </a:r>
          </a:p>
          <a:p>
            <a:pPr marL="334963" indent="-334963">
              <a:spcBef>
                <a:spcPts val="800"/>
              </a:spcBef>
              <a:buFont typeface="Arial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sr-Latn-CS" sz="2000" dirty="0" smtClean="0">
                <a:solidFill>
                  <a:srgbClr val="000000"/>
                </a:solidFill>
              </a:rPr>
              <a:t>Nezavisnost od platforme</a:t>
            </a:r>
          </a:p>
          <a:p>
            <a:pPr marL="334963" indent="-334963">
              <a:spcBef>
                <a:spcPts val="800"/>
              </a:spcBef>
              <a:buFont typeface="Arial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sr-Latn-CS" sz="2000" dirty="0" smtClean="0">
                <a:solidFill>
                  <a:srgbClr val="000000"/>
                </a:solidFill>
              </a:rPr>
              <a:t>Povećava pouzdanost</a:t>
            </a:r>
            <a:endParaRPr lang="en-US" sz="2000" dirty="0" smtClean="0">
              <a:solidFill>
                <a:srgbClr val="000000"/>
              </a:solidFill>
            </a:endParaRPr>
          </a:p>
          <a:p>
            <a:pPr marL="338138" indent="-338138">
              <a:lnSpc>
                <a:spcPct val="100000"/>
              </a:lnSpc>
              <a:spcBef>
                <a:spcPts val="700"/>
              </a:spcBef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endParaRPr lang="sr-Latn-CS" dirty="0"/>
          </a:p>
        </p:txBody>
      </p:sp>
      <p:pic>
        <p:nvPicPr>
          <p:cNvPr id="7" name="Picture 7" descr="E:\katarina\___LOGO - preduzeca\logo IM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1223" y="6269146"/>
            <a:ext cx="1134630" cy="460775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0" y="1142984"/>
            <a:ext cx="8748713" cy="76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1071546"/>
            <a:ext cx="7092950" cy="71438"/>
          </a:xfrm>
          <a:prstGeom prst="rect">
            <a:avLst/>
          </a:prstGeom>
          <a:solidFill>
            <a:schemeClr val="accent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9" descr="view.png"/>
          <p:cNvPicPr>
            <a:picLocks noChangeAspect="1"/>
          </p:cNvPicPr>
          <p:nvPr/>
        </p:nvPicPr>
        <p:blipFill>
          <a:blip r:embed="rId5" cstate="print"/>
          <a:srcRect b="33331"/>
          <a:stretch>
            <a:fillRect/>
          </a:stretch>
        </p:blipFill>
        <p:spPr>
          <a:xfrm>
            <a:off x="7776355" y="6000768"/>
            <a:ext cx="1316845" cy="571504"/>
          </a:xfrm>
          <a:prstGeom prst="rect">
            <a:avLst/>
          </a:prstGeom>
        </p:spPr>
      </p:pic>
      <p:pic>
        <p:nvPicPr>
          <p:cNvPr id="14" name="Picture 8" descr="snapshot1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7020" y="3698876"/>
            <a:ext cx="8286750" cy="25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0429" y="3357550"/>
            <a:ext cx="3216275" cy="40005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0440" y="1301736"/>
            <a:ext cx="1766888" cy="434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W:\Radovi i prezentacije\CIGRE CG 2013\emsmenu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9144000" cy="1114425"/>
          </a:xfrm>
          <a:prstGeom prst="rect">
            <a:avLst/>
          </a:prstGeom>
          <a:noFill/>
        </p:spPr>
      </p:pic>
      <p:pic>
        <p:nvPicPr>
          <p:cNvPr id="8" name="Picture 8" descr="C:\Documents and Settings\Katy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5016"/>
            <a:ext cx="9144000" cy="114298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860" y="142852"/>
            <a:ext cx="6586526" cy="928670"/>
          </a:xfrm>
        </p:spPr>
        <p:txBody>
          <a:bodyPr>
            <a:normAutofit fontScale="90000"/>
          </a:bodyPr>
          <a:lstStyle/>
          <a:p>
            <a:pPr algn="r"/>
            <a:r>
              <a:rPr lang="sr-Latn-CS" sz="4000" b="1" dirty="0" smtClean="0">
                <a:latin typeface="Myriad Pro Light" pitchFamily="34" charset="0"/>
                <a:ea typeface="+mn-ea"/>
                <a:cs typeface="+mn-cs"/>
              </a:rPr>
              <a:t>Sprega SCADA sa EMS/DMS sistemom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14554"/>
            <a:ext cx="4214810" cy="27146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r-Latn-CS" sz="2400" dirty="0" smtClean="0"/>
              <a:t>EMS korisnički interfejsi su </a:t>
            </a:r>
          </a:p>
          <a:p>
            <a:pPr>
              <a:buNone/>
            </a:pPr>
            <a:r>
              <a:rPr lang="sr-Latn-CS" sz="2400" dirty="0" smtClean="0"/>
              <a:t>integrisani u HMI:</a:t>
            </a:r>
          </a:p>
          <a:p>
            <a:r>
              <a:rPr lang="sr-Latn-CS" sz="2400" dirty="0" smtClean="0"/>
              <a:t>Pozivi mrežnih aplikacija iz  SCADA menija</a:t>
            </a:r>
          </a:p>
          <a:p>
            <a:r>
              <a:rPr lang="sr-Latn-CS" sz="2400" dirty="0" smtClean="0"/>
              <a:t>Rezultati proračuna na SCADA prikazima</a:t>
            </a:r>
          </a:p>
          <a:p>
            <a:r>
              <a:rPr lang="sr-Latn-CS" sz="2400" dirty="0" smtClean="0"/>
              <a:t>Jedinstveni ’’look&amp;feel’’</a:t>
            </a:r>
            <a:endParaRPr lang="sr-Latn-CS" sz="2400" dirty="0"/>
          </a:p>
        </p:txBody>
      </p:sp>
      <p:pic>
        <p:nvPicPr>
          <p:cNvPr id="7" name="Picture 7" descr="E:\katarina\___LOGO - preduzeca\logo IM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1223" y="6269146"/>
            <a:ext cx="1134630" cy="460775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0" y="1142984"/>
            <a:ext cx="8748713" cy="76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1071546"/>
            <a:ext cx="7092950" cy="71438"/>
          </a:xfrm>
          <a:prstGeom prst="rect">
            <a:avLst/>
          </a:prstGeom>
          <a:solidFill>
            <a:schemeClr val="accent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9" descr="view.png"/>
          <p:cNvPicPr>
            <a:picLocks noChangeAspect="1"/>
          </p:cNvPicPr>
          <p:nvPr/>
        </p:nvPicPr>
        <p:blipFill>
          <a:blip r:embed="rId5" cstate="print"/>
          <a:srcRect b="33331"/>
          <a:stretch>
            <a:fillRect/>
          </a:stretch>
        </p:blipFill>
        <p:spPr>
          <a:xfrm>
            <a:off x="7776355" y="6000768"/>
            <a:ext cx="1316845" cy="571504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48" y="2471730"/>
            <a:ext cx="4695825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3108" y="4819650"/>
            <a:ext cx="489585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 descr="cela.jpg"/>
          <p:cNvPicPr>
            <a:picLocks noChangeAspect="1"/>
          </p:cNvPicPr>
          <p:nvPr/>
        </p:nvPicPr>
        <p:blipFill>
          <a:blip r:embed="rId2" cstate="print"/>
          <a:srcRect r="31721"/>
          <a:stretch>
            <a:fillRect/>
          </a:stretch>
        </p:blipFill>
        <p:spPr bwMode="auto">
          <a:xfrm>
            <a:off x="5857884" y="1857364"/>
            <a:ext cx="3105471" cy="270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C:\Documents and Settings\Katy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5016"/>
            <a:ext cx="9144000" cy="114298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7554" y="142852"/>
            <a:ext cx="5657832" cy="928670"/>
          </a:xfrm>
        </p:spPr>
        <p:txBody>
          <a:bodyPr>
            <a:normAutofit/>
          </a:bodyPr>
          <a:lstStyle/>
          <a:p>
            <a:pPr algn="r"/>
            <a:r>
              <a:rPr lang="sr-Latn-CS" sz="4000" b="1" smtClean="0">
                <a:latin typeface="Myriad Pro Light" pitchFamily="34" charset="0"/>
                <a:ea typeface="+mn-ea"/>
                <a:cs typeface="+mn-cs"/>
              </a:rPr>
              <a:t>VIEW4-SERVICES</a:t>
            </a:r>
            <a:endParaRPr lang="sr-Latn-CS" sz="4000" b="1" dirty="0" smtClean="0">
              <a:latin typeface="Myriad Pro Light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1337450"/>
            <a:ext cx="5900750" cy="4525963"/>
          </a:xfrm>
        </p:spPr>
        <p:txBody>
          <a:bodyPr/>
          <a:lstStyle/>
          <a:p>
            <a:r>
              <a:rPr lang="sr-Latn-CS" sz="2800" dirty="0" smtClean="0"/>
              <a:t>SOA </a:t>
            </a:r>
            <a:r>
              <a:rPr lang="sr-Latn-CS" sz="2800" dirty="0" smtClean="0"/>
              <a:t>tehnologije, WEB servisi, JMS</a:t>
            </a:r>
          </a:p>
          <a:p>
            <a:r>
              <a:rPr lang="sr-Latn-CS" sz="2800" dirty="0" smtClean="0"/>
              <a:t>Adapteri za prihvat i distribuciju podataka</a:t>
            </a:r>
          </a:p>
          <a:p>
            <a:r>
              <a:rPr lang="sr-Latn-CS" sz="1800" dirty="0" smtClean="0"/>
              <a:t>IEC 61970 </a:t>
            </a:r>
          </a:p>
          <a:p>
            <a:pPr>
              <a:buNone/>
            </a:pPr>
            <a:endParaRPr lang="sr-Latn-CS" sz="1800" dirty="0" smtClean="0"/>
          </a:p>
          <a:p>
            <a:r>
              <a:rPr lang="sr-Latn-CS" sz="2800" dirty="0" smtClean="0"/>
              <a:t>PowerWeb </a:t>
            </a:r>
          </a:p>
          <a:p>
            <a:pPr>
              <a:spcBef>
                <a:spcPts val="400"/>
              </a:spcBef>
              <a:spcAft>
                <a:spcPts val="600"/>
              </a:spcAft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sr-Latn-RS" sz="1800" dirty="0" smtClean="0">
                <a:solidFill>
                  <a:srgbClr val="000000"/>
                </a:solidFill>
              </a:rPr>
              <a:t>SCADA WEB interfejs</a:t>
            </a:r>
          </a:p>
          <a:p>
            <a:pPr>
              <a:spcBef>
                <a:spcPts val="400"/>
              </a:spcBef>
              <a:spcAft>
                <a:spcPts val="600"/>
              </a:spcAft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sr-Latn-RS" sz="1800" dirty="0" smtClean="0">
                <a:solidFill>
                  <a:srgbClr val="000000"/>
                </a:solidFill>
              </a:rPr>
              <a:t> Dovoljan je web browser</a:t>
            </a:r>
          </a:p>
          <a:p>
            <a:pPr>
              <a:spcBef>
                <a:spcPts val="400"/>
              </a:spcBef>
              <a:spcAft>
                <a:spcPts val="600"/>
              </a:spcAft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sr-Latn-RS" sz="1800" dirty="0" smtClean="0">
                <a:solidFill>
                  <a:srgbClr val="000000"/>
                </a:solidFill>
              </a:rPr>
              <a:t> Android OS kompatibilna</a:t>
            </a:r>
            <a:endParaRPr lang="sr-Latn-RS" dirty="0" smtClean="0"/>
          </a:p>
        </p:txBody>
      </p:sp>
      <p:pic>
        <p:nvPicPr>
          <p:cNvPr id="7" name="Picture 7" descr="E:\katarina\___LOGO - preduzeca\logo IM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1223" y="6269146"/>
            <a:ext cx="1134630" cy="460775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0" y="1142984"/>
            <a:ext cx="8748713" cy="76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1071546"/>
            <a:ext cx="7092950" cy="71438"/>
          </a:xfrm>
          <a:prstGeom prst="rect">
            <a:avLst/>
          </a:prstGeom>
          <a:solidFill>
            <a:schemeClr val="accent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9" descr="view.png"/>
          <p:cNvPicPr>
            <a:picLocks noChangeAspect="1"/>
          </p:cNvPicPr>
          <p:nvPr/>
        </p:nvPicPr>
        <p:blipFill>
          <a:blip r:embed="rId5" cstate="print"/>
          <a:srcRect b="33331"/>
          <a:stretch>
            <a:fillRect/>
          </a:stretch>
        </p:blipFill>
        <p:spPr>
          <a:xfrm>
            <a:off x="7776355" y="6000768"/>
            <a:ext cx="1316845" cy="571504"/>
          </a:xfrm>
          <a:prstGeom prst="rect">
            <a:avLst/>
          </a:prstGeom>
        </p:spPr>
      </p:pic>
      <p:pic>
        <p:nvPicPr>
          <p:cNvPr id="13" name="Picture 6" descr="20121101_100024_edit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38" y="4405313"/>
            <a:ext cx="3357562" cy="245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C:\Documents and Settings\solo\Desktop\011 - logi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86182" y="3286124"/>
            <a:ext cx="30892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C:\Documents and Settings\Katy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16"/>
            <a:ext cx="9144000" cy="114298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7554" y="142852"/>
            <a:ext cx="5657832" cy="928670"/>
          </a:xfrm>
        </p:spPr>
        <p:txBody>
          <a:bodyPr>
            <a:normAutofit/>
          </a:bodyPr>
          <a:lstStyle/>
          <a:p>
            <a:pPr algn="r"/>
            <a:r>
              <a:rPr lang="sr-Latn-CS" sz="4000" b="1" smtClean="0">
                <a:latin typeface="Myriad Pro Light" pitchFamily="34" charset="0"/>
                <a:ea typeface="+mn-ea"/>
                <a:cs typeface="+mn-cs"/>
              </a:rPr>
              <a:t>VIEW4 Alati</a:t>
            </a:r>
            <a:endParaRPr lang="sr-Latn-CS" sz="4000" b="1" dirty="0" smtClean="0">
              <a:latin typeface="Myriad Pro Light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57298"/>
            <a:ext cx="8229600" cy="4525963"/>
          </a:xfrm>
        </p:spPr>
        <p:txBody>
          <a:bodyPr/>
          <a:lstStyle/>
          <a:p>
            <a:r>
              <a:rPr lang="sr-Latn-CS" sz="2800" smtClean="0"/>
              <a:t>Konfiguracioni programi</a:t>
            </a:r>
          </a:p>
          <a:p>
            <a:r>
              <a:rPr lang="sr-Latn-CS" sz="1800" smtClean="0"/>
              <a:t>Konfiguracija modula</a:t>
            </a:r>
          </a:p>
          <a:p>
            <a:r>
              <a:rPr lang="sr-Latn-CS" sz="2800" smtClean="0"/>
              <a:t>Editori</a:t>
            </a:r>
          </a:p>
          <a:p>
            <a:r>
              <a:rPr lang="sr-Latn-CS" sz="1800" smtClean="0"/>
              <a:t>Sistem konfigurator</a:t>
            </a:r>
          </a:p>
          <a:p>
            <a:r>
              <a:rPr lang="sr-Latn-CS" sz="1800" smtClean="0"/>
              <a:t>Editor prikaza</a:t>
            </a:r>
          </a:p>
          <a:p>
            <a:r>
              <a:rPr lang="sr-Latn-CS" sz="2800" smtClean="0"/>
              <a:t>Task manageri</a:t>
            </a:r>
          </a:p>
          <a:p>
            <a:r>
              <a:rPr lang="sr-Latn-CS" sz="1800" smtClean="0"/>
              <a:t>Sistemska i aplikativna dijagnostika </a:t>
            </a:r>
            <a:endParaRPr lang="sr-Latn-CS" sz="1600" dirty="0"/>
          </a:p>
        </p:txBody>
      </p:sp>
      <p:pic>
        <p:nvPicPr>
          <p:cNvPr id="7" name="Picture 7" descr="E:\katarina\___LOGO - preduzeca\logo IM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223" y="6269146"/>
            <a:ext cx="1134630" cy="460775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0" y="1142984"/>
            <a:ext cx="8748713" cy="76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1071546"/>
            <a:ext cx="7092950" cy="71438"/>
          </a:xfrm>
          <a:prstGeom prst="rect">
            <a:avLst/>
          </a:prstGeom>
          <a:solidFill>
            <a:schemeClr val="accent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9" descr="view.png"/>
          <p:cNvPicPr>
            <a:picLocks noChangeAspect="1"/>
          </p:cNvPicPr>
          <p:nvPr/>
        </p:nvPicPr>
        <p:blipFill>
          <a:blip r:embed="rId4" cstate="print"/>
          <a:srcRect b="33331"/>
          <a:stretch>
            <a:fillRect/>
          </a:stretch>
        </p:blipFill>
        <p:spPr>
          <a:xfrm>
            <a:off x="7776355" y="6000768"/>
            <a:ext cx="1316845" cy="571504"/>
          </a:xfrm>
          <a:prstGeom prst="rect">
            <a:avLst/>
          </a:prstGeom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67029" y="1428736"/>
            <a:ext cx="4676971" cy="34512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503" y="3603628"/>
            <a:ext cx="5143496" cy="30003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7987</TotalTime>
  <Words>554</Words>
  <Application>Microsoft Office PowerPoint</Application>
  <PresentationFormat>On-screen Show (4:3)</PresentationFormat>
  <Paragraphs>139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Uvod</vt:lpstr>
      <vt:lpstr>VIEW4 SCADA Sistem</vt:lpstr>
      <vt:lpstr>Modularna organizacija</vt:lpstr>
      <vt:lpstr>Ključni SCADA View4 moduli</vt:lpstr>
      <vt:lpstr>VIEW4-HMI</vt:lpstr>
      <vt:lpstr>Sprega SCADA sa EMS/DMS sistemom</vt:lpstr>
      <vt:lpstr>VIEW4-SERVICES</vt:lpstr>
      <vt:lpstr>VIEW4 Alati</vt:lpstr>
      <vt:lpstr>BAZE PODATAKA</vt:lpstr>
      <vt:lpstr>ENERGETSKE APLIKACIJE</vt:lpstr>
      <vt:lpstr>ENERGETSKE APLIKACIJE</vt:lpstr>
      <vt:lpstr>EDITOR APLIKATIVNE BAZE </vt:lpstr>
      <vt:lpstr>DEO AGC KORISNIČKOG INTERFEJSA</vt:lpstr>
      <vt:lpstr>PROCES INTEGRACIJE</vt:lpstr>
      <vt:lpstr>s/w arhitektura celine sistema</vt:lpstr>
      <vt:lpstr>ZAKLJUČAK I BUDUĆI RAZVOJ</vt:lpstr>
      <vt:lpstr>Slide 18</vt:lpstr>
    </vt:vector>
  </TitlesOfParts>
  <Company>IMP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dizajn</dc:creator>
  <cp:lastModifiedBy>ninel</cp:lastModifiedBy>
  <cp:revision>119</cp:revision>
  <dcterms:created xsi:type="dcterms:W3CDTF">2011-03-03T08:47:31Z</dcterms:created>
  <dcterms:modified xsi:type="dcterms:W3CDTF">2013-05-10T12:29:52Z</dcterms:modified>
</cp:coreProperties>
</file>